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>
        <p:scale>
          <a:sx n="20" d="100"/>
          <a:sy n="20" d="100"/>
        </p:scale>
        <p:origin x="2763" y="-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579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1198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56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61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>
                    <a:tint val="82000"/>
                  </a:schemeClr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82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82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2142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561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431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83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910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78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778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4A9C49-B509-40C5-B42B-86ED40DACD16}" type="datetimeFigureOut">
              <a:rPr lang="pt-BR" smtClean="0"/>
              <a:t>27/03/2024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C1DBE0-E373-4FB4-9A57-80F8FFE1A9A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903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6BDC82E6-7E65-A4B8-4B8C-7062D52E9000}"/>
              </a:ext>
            </a:extLst>
          </p:cNvPr>
          <p:cNvSpPr txBox="1">
            <a:spLocks/>
          </p:cNvSpPr>
          <p:nvPr/>
        </p:nvSpPr>
        <p:spPr>
          <a:xfrm>
            <a:off x="2816317" y="4273674"/>
            <a:ext cx="26766655" cy="300775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000" b="1" dirty="0">
                <a:latin typeface="Franklin Gothic Demi" panose="020B0703020102020204" pitchFamily="34" charset="0"/>
              </a:rPr>
              <a:t>Analysis of clinical characteristics and histopathological transcription in 40 patients afflicted by epilepsy stemming from focal cortical dysplasia</a:t>
            </a:r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18B54B82-E8E8-4530-C575-37D7DD7F3E14}"/>
              </a:ext>
            </a:extLst>
          </p:cNvPr>
          <p:cNvSpPr/>
          <p:nvPr/>
        </p:nvSpPr>
        <p:spPr>
          <a:xfrm rot="10800000">
            <a:off x="1270000" y="0"/>
            <a:ext cx="30124400" cy="3528674"/>
          </a:xfrm>
          <a:prstGeom prst="round2SameRect">
            <a:avLst/>
          </a:prstGeom>
          <a:solidFill>
            <a:srgbClr val="003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Picture 10" descr="A black background with white text and colorful brain&#10;&#10;Description automatically generated">
            <a:extLst>
              <a:ext uri="{FF2B5EF4-FFF2-40B4-BE49-F238E27FC236}">
                <a16:creationId xmlns:a16="http://schemas.microsoft.com/office/drawing/2014/main" id="{5A601523-CB53-20C3-D4C8-1AE5D158A1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892" b="28172"/>
          <a:stretch/>
        </p:blipFill>
        <p:spPr>
          <a:xfrm>
            <a:off x="980130" y="349135"/>
            <a:ext cx="8861018" cy="2829809"/>
          </a:xfrm>
          <a:prstGeom prst="rect">
            <a:avLst/>
          </a:prstGeom>
        </p:spPr>
      </p:pic>
      <p:sp>
        <p:nvSpPr>
          <p:cNvPr id="12" name="Title 3">
            <a:extLst>
              <a:ext uri="{FF2B5EF4-FFF2-40B4-BE49-F238E27FC236}">
                <a16:creationId xmlns:a16="http://schemas.microsoft.com/office/drawing/2014/main" id="{3CBDF97B-CFE3-3261-9F85-F4B2E0C91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7517" y="1110433"/>
            <a:ext cx="11792744" cy="1243638"/>
          </a:xfrm>
        </p:spPr>
        <p:txBody>
          <a:bodyPr vert="horz" lIns="0" tIns="0" rIns="0" bIns="0" rtlCol="0" anchor="t">
            <a:normAutofit/>
          </a:bodyPr>
          <a:lstStyle/>
          <a:p>
            <a:pPr algn="r"/>
            <a:r>
              <a:rPr lang="en-US" sz="4800" b="1" spc="750" dirty="0">
                <a:solidFill>
                  <a:schemeClr val="bg1"/>
                </a:solidFill>
                <a:latin typeface="Franklin Gothic Demi" panose="020B0703020102020204" pitchFamily="34" charset="0"/>
              </a:rPr>
              <a:t>UNDERGRADUATE</a:t>
            </a:r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1C70F415-016A-34B0-272E-7A9D6D6AA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69181" y="1503386"/>
            <a:ext cx="9347200" cy="1317672"/>
          </a:xfrm>
        </p:spPr>
        <p:txBody>
          <a:bodyPr vert="horz" lIns="0" tIns="0" rIns="0" bIns="0" rtlCol="0" anchor="b">
            <a:normAutofit/>
          </a:bodyPr>
          <a:lstStyle/>
          <a:p>
            <a:pPr marL="0" indent="0" algn="r">
              <a:lnSpc>
                <a:spcPct val="150000"/>
              </a:lnSpc>
            </a:pPr>
            <a:r>
              <a:rPr lang="en-US" sz="5400" b="1" cap="all" spc="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ANA MARIA PEREIRA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665283C4-8736-42CD-CE71-0342ED3E4823}"/>
              </a:ext>
            </a:extLst>
          </p:cNvPr>
          <p:cNvSpPr txBox="1">
            <a:spLocks/>
          </p:cNvSpPr>
          <p:nvPr/>
        </p:nvSpPr>
        <p:spPr>
          <a:xfrm>
            <a:off x="6033295" y="7496130"/>
            <a:ext cx="20332699" cy="1243638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it-IT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Raffaele Marfella, Francesco Prattichizzo, Celestino Sardu, Gianluca Fulgenzi, Laura Graciotti, Tatiana Spadoni, Nunzia D'Onofrio, Lucia Scisciola, Ana Maria Pereira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B1A75D7-0AA3-8049-739E-28218D54BECC}"/>
              </a:ext>
            </a:extLst>
          </p:cNvPr>
          <p:cNvSpPr/>
          <p:nvPr/>
        </p:nvSpPr>
        <p:spPr>
          <a:xfrm>
            <a:off x="2397895" y="9817873"/>
            <a:ext cx="9247814" cy="1564105"/>
          </a:xfrm>
          <a:prstGeom prst="roundRect">
            <a:avLst/>
          </a:prstGeom>
          <a:solidFill>
            <a:srgbClr val="003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B67237CC-772E-5C3B-3E7F-89C6C3439845}"/>
              </a:ext>
            </a:extLst>
          </p:cNvPr>
          <p:cNvSpPr txBox="1">
            <a:spLocks/>
          </p:cNvSpPr>
          <p:nvPr/>
        </p:nvSpPr>
        <p:spPr>
          <a:xfrm>
            <a:off x="3589779" y="10330742"/>
            <a:ext cx="5626412" cy="56986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spc="750" dirty="0">
                <a:solidFill>
                  <a:schemeClr val="bg1"/>
                </a:solidFill>
                <a:latin typeface="Franklin Gothic Demi" panose="020B0703020102020204" pitchFamily="34" charset="0"/>
              </a:rPr>
              <a:t>BACKGROUND</a:t>
            </a: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DBF196FB-0E2A-BC29-6078-C5778F934E29}"/>
              </a:ext>
            </a:extLst>
          </p:cNvPr>
          <p:cNvSpPr txBox="1">
            <a:spLocks/>
          </p:cNvSpPr>
          <p:nvPr/>
        </p:nvSpPr>
        <p:spPr>
          <a:xfrm>
            <a:off x="2397896" y="12043156"/>
            <a:ext cx="13062752" cy="330914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4000" dirty="0">
                <a:latin typeface="Franklin Gothic Book" panose="020B0503020102020204" pitchFamily="34" charset="0"/>
              </a:rPr>
              <a:t>This study aims to comprehensively analyze the clinical characteristics and identify the differentially expressed genes associated with drug-resistant epilepsy (DRE) in patients with focal cortical dysplasia (FCD).</a:t>
            </a:r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id="{17E20356-76FD-B6BD-A1F4-C0DA48A98DDA}"/>
              </a:ext>
            </a:extLst>
          </p:cNvPr>
          <p:cNvSpPr txBox="1">
            <a:spLocks/>
          </p:cNvSpPr>
          <p:nvPr/>
        </p:nvSpPr>
        <p:spPr>
          <a:xfrm>
            <a:off x="17457024" y="12043156"/>
            <a:ext cx="12525667" cy="1630324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4000" dirty="0">
                <a:latin typeface="Franklin Gothic Book" panose="020B0503020102020204" pitchFamily="34" charset="0"/>
              </a:rPr>
              <a:t>Among the 40 patients included in the study, focal to bilateral tonic–</a:t>
            </a:r>
            <a:r>
              <a:rPr lang="en-US" sz="4000" dirty="0" err="1">
                <a:latin typeface="Franklin Gothic Book" panose="020B0503020102020204" pitchFamily="34" charset="0"/>
              </a:rPr>
              <a:t>clonic</a:t>
            </a:r>
            <a:r>
              <a:rPr lang="en-US" sz="4000" dirty="0">
                <a:latin typeface="Franklin Gothic Book" panose="020B0503020102020204" pitchFamily="34" charset="0"/>
              </a:rPr>
              <a:t> seizures (13/40, 32.50%) and epileptic spasms (9/40, 22.50%) were the predominant seizure types. Magnetic resonance imaging (MRI) showed frequent involvement of the frontal (22/40, 55%) and temporal lobes (12/40, 30%). In cases with negative MRI results (13/13, 100%), positron emission tomography/computed tomography (PET-CT) scans revealed hypometabolic lesions. Fused MRI/PET-CT images demonstrated lesion reduction in 40.74% (11/27) of cases compared with PET-CT alone, while 59.26% (16/27) yielded results consistent with PET-CT findings. FCD type II was identified in 26 cases, and FCD type I in 13 cases. At the last follow-up, 38 patients were prescribed an average of 1.27 ± 1.05 anti-seizure medications (ASMs), with two patients discontinuing treatment. After a postoperative follow-up period of 23.50 months, 75% (30/40) of patients achieved Engel class I outcome. Transcriptomic sequencing and </a:t>
            </a:r>
            <a:r>
              <a:rPr lang="en-US" sz="4000" dirty="0" err="1">
                <a:latin typeface="Franklin Gothic Book" panose="020B0503020102020204" pitchFamily="34" charset="0"/>
              </a:rPr>
              <a:t>qRT</a:t>
            </a:r>
            <a:r>
              <a:rPr lang="en-US" sz="4000" dirty="0">
                <a:latin typeface="Franklin Gothic Book" panose="020B0503020102020204" pitchFamily="34" charset="0"/>
              </a:rPr>
              <a:t>-PCR analysis identified several genes primarily associated with cilia, including CFAP47, CFAP126, JHY, RSPH4A, and SPAG1.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2801C57-0118-8FD9-C859-5DE781C9407D}"/>
              </a:ext>
            </a:extLst>
          </p:cNvPr>
          <p:cNvSpPr/>
          <p:nvPr/>
        </p:nvSpPr>
        <p:spPr>
          <a:xfrm>
            <a:off x="2338495" y="16133123"/>
            <a:ext cx="9247814" cy="1564105"/>
          </a:xfrm>
          <a:prstGeom prst="roundRect">
            <a:avLst/>
          </a:prstGeom>
          <a:solidFill>
            <a:srgbClr val="003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Title 3">
            <a:extLst>
              <a:ext uri="{FF2B5EF4-FFF2-40B4-BE49-F238E27FC236}">
                <a16:creationId xmlns:a16="http://schemas.microsoft.com/office/drawing/2014/main" id="{F6AB466E-676D-6956-1D55-F35B72E6447A}"/>
              </a:ext>
            </a:extLst>
          </p:cNvPr>
          <p:cNvSpPr txBox="1">
            <a:spLocks/>
          </p:cNvSpPr>
          <p:nvPr/>
        </p:nvSpPr>
        <p:spPr>
          <a:xfrm>
            <a:off x="3530379" y="16661742"/>
            <a:ext cx="5626412" cy="56986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spc="750" dirty="0">
                <a:solidFill>
                  <a:schemeClr val="bg1"/>
                </a:solidFill>
                <a:latin typeface="Franklin Gothic Demi" panose="020B0703020102020204" pitchFamily="34" charset="0"/>
              </a:rPr>
              <a:t>METHODS</a:t>
            </a:r>
          </a:p>
        </p:txBody>
      </p:sp>
      <p:sp>
        <p:nvSpPr>
          <p:cNvPr id="28" name="Title 3">
            <a:extLst>
              <a:ext uri="{FF2B5EF4-FFF2-40B4-BE49-F238E27FC236}">
                <a16:creationId xmlns:a16="http://schemas.microsoft.com/office/drawing/2014/main" id="{F6D41172-5A9A-E23C-064C-75EB99EF2D97}"/>
              </a:ext>
            </a:extLst>
          </p:cNvPr>
          <p:cNvSpPr txBox="1">
            <a:spLocks/>
          </p:cNvSpPr>
          <p:nvPr/>
        </p:nvSpPr>
        <p:spPr>
          <a:xfrm>
            <a:off x="2338496" y="18374156"/>
            <a:ext cx="13062752" cy="667559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4000" dirty="0">
                <a:latin typeface="Franklin Gothic Book" panose="020B0503020102020204" pitchFamily="34" charset="0"/>
              </a:rPr>
              <a:t>A retrospective investigation was conducted from July 2019 to June 2022, involving 40 pediatric cases of DRE linked to FCD. Subsequent follow-ups were done to assess post-surgical outcomes. Transcriptomic sequencing and quantitative reverse transcription polymerase chain reaction (</a:t>
            </a:r>
            <a:r>
              <a:rPr lang="en-US" sz="4000" dirty="0" err="1">
                <a:latin typeface="Franklin Gothic Book" panose="020B0503020102020204" pitchFamily="34" charset="0"/>
              </a:rPr>
              <a:t>qRT</a:t>
            </a:r>
            <a:r>
              <a:rPr lang="en-US" sz="4000" dirty="0">
                <a:latin typeface="Franklin Gothic Book" panose="020B0503020102020204" pitchFamily="34" charset="0"/>
              </a:rPr>
              <a:t>-PCR) were used to examine differential gene expression between the FCD and control groups.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F4D7CE2-4D4B-0C48-D68D-ADC04040DEDD}"/>
              </a:ext>
            </a:extLst>
          </p:cNvPr>
          <p:cNvSpPr/>
          <p:nvPr/>
        </p:nvSpPr>
        <p:spPr>
          <a:xfrm>
            <a:off x="17457024" y="9799546"/>
            <a:ext cx="9247814" cy="1564105"/>
          </a:xfrm>
          <a:prstGeom prst="roundRect">
            <a:avLst/>
          </a:prstGeom>
          <a:solidFill>
            <a:srgbClr val="003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Title 3">
            <a:extLst>
              <a:ext uri="{FF2B5EF4-FFF2-40B4-BE49-F238E27FC236}">
                <a16:creationId xmlns:a16="http://schemas.microsoft.com/office/drawing/2014/main" id="{76E41B5B-B549-EB24-9F45-00F38DFA80B0}"/>
              </a:ext>
            </a:extLst>
          </p:cNvPr>
          <p:cNvSpPr txBox="1">
            <a:spLocks/>
          </p:cNvSpPr>
          <p:nvPr/>
        </p:nvSpPr>
        <p:spPr>
          <a:xfrm>
            <a:off x="18648908" y="10312415"/>
            <a:ext cx="5626412" cy="56986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spc="750" dirty="0">
                <a:solidFill>
                  <a:schemeClr val="bg1"/>
                </a:solidFill>
                <a:latin typeface="Franklin Gothic Demi" panose="020B0703020102020204" pitchFamily="34" charset="0"/>
              </a:rPr>
              <a:t>RESULTS</a:t>
            </a:r>
          </a:p>
        </p:txBody>
      </p:sp>
      <p:sp>
        <p:nvSpPr>
          <p:cNvPr id="32" name="Title 3">
            <a:extLst>
              <a:ext uri="{FF2B5EF4-FFF2-40B4-BE49-F238E27FC236}">
                <a16:creationId xmlns:a16="http://schemas.microsoft.com/office/drawing/2014/main" id="{DE30BF3C-0F60-FD9F-1CB0-7FD592D9C22A}"/>
              </a:ext>
            </a:extLst>
          </p:cNvPr>
          <p:cNvSpPr txBox="1">
            <a:spLocks/>
          </p:cNvSpPr>
          <p:nvPr/>
        </p:nvSpPr>
        <p:spPr>
          <a:xfrm>
            <a:off x="17457024" y="33038145"/>
            <a:ext cx="12525667" cy="5729029"/>
          </a:xfrm>
          <a:prstGeom prst="rect">
            <a:avLst/>
          </a:prstGeom>
        </p:spPr>
        <p:txBody>
          <a:bodyPr vert="horz" lIns="0" tIns="0" rIns="0" bIns="0" rtlCol="0" anchor="t">
            <a:normAutofit lnSpcReduction="10000"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4000" dirty="0">
                <a:latin typeface="Franklin Gothic Book" panose="020B0503020102020204" pitchFamily="34" charset="0"/>
              </a:rPr>
              <a:t>This study highlights focal to bilateral tonic–</a:t>
            </a:r>
            <a:r>
              <a:rPr lang="en-US" sz="4000" dirty="0" err="1">
                <a:latin typeface="Franklin Gothic Book" panose="020B0503020102020204" pitchFamily="34" charset="0"/>
              </a:rPr>
              <a:t>clonic</a:t>
            </a:r>
            <a:r>
              <a:rPr lang="en-US" sz="4000" dirty="0">
                <a:latin typeface="Franklin Gothic Book" panose="020B0503020102020204" pitchFamily="34" charset="0"/>
              </a:rPr>
              <a:t> seizures as the most common seizure type in patients with DRE due to FCD. Surgical intervention primarily targeted lesions in the frontal and temporal lobes. Patients with FCD-related DRE showed a promising prognosis for seizure control post-surgery. The identified genes, including CFAP47, CFAP126, JHY, RSPH4A, and SPAG1, could serve as potential biomarkers for FCD.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634259AF-9C4C-BA2E-4671-724F012376A3}"/>
              </a:ext>
            </a:extLst>
          </p:cNvPr>
          <p:cNvSpPr/>
          <p:nvPr/>
        </p:nvSpPr>
        <p:spPr>
          <a:xfrm>
            <a:off x="17457024" y="30722345"/>
            <a:ext cx="9247814" cy="1564105"/>
          </a:xfrm>
          <a:prstGeom prst="roundRect">
            <a:avLst/>
          </a:prstGeom>
          <a:solidFill>
            <a:srgbClr val="0037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Title 3">
            <a:extLst>
              <a:ext uri="{FF2B5EF4-FFF2-40B4-BE49-F238E27FC236}">
                <a16:creationId xmlns:a16="http://schemas.microsoft.com/office/drawing/2014/main" id="{8077B3E1-9C58-F4A1-EDC6-92EF0E5C9B00}"/>
              </a:ext>
            </a:extLst>
          </p:cNvPr>
          <p:cNvSpPr txBox="1">
            <a:spLocks/>
          </p:cNvSpPr>
          <p:nvPr/>
        </p:nvSpPr>
        <p:spPr>
          <a:xfrm>
            <a:off x="18648908" y="31235214"/>
            <a:ext cx="5626412" cy="56986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spc="750" dirty="0">
                <a:solidFill>
                  <a:schemeClr val="bg1"/>
                </a:solidFill>
                <a:latin typeface="Franklin Gothic Demi" panose="020B0703020102020204" pitchFamily="34" charset="0"/>
              </a:rPr>
              <a:t>CONCLUSIONS</a:t>
            </a:r>
          </a:p>
        </p:txBody>
      </p:sp>
      <p:pic>
        <p:nvPicPr>
          <p:cNvPr id="1028" name="Picture 4" descr="Details are in the caption following the image">
            <a:extLst>
              <a:ext uri="{FF2B5EF4-FFF2-40B4-BE49-F238E27FC236}">
                <a16:creationId xmlns:a16="http://schemas.microsoft.com/office/drawing/2014/main" id="{75886AA6-50E2-1761-BBE8-B7861C558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684" y="25771958"/>
            <a:ext cx="13660564" cy="794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itle 3">
            <a:extLst>
              <a:ext uri="{FF2B5EF4-FFF2-40B4-BE49-F238E27FC236}">
                <a16:creationId xmlns:a16="http://schemas.microsoft.com/office/drawing/2014/main" id="{AF1CDDC2-2D4A-2712-BB14-547A6AF4C258}"/>
              </a:ext>
            </a:extLst>
          </p:cNvPr>
          <p:cNvSpPr txBox="1">
            <a:spLocks/>
          </p:cNvSpPr>
          <p:nvPr/>
        </p:nvSpPr>
        <p:spPr>
          <a:xfrm>
            <a:off x="3530379" y="34119480"/>
            <a:ext cx="10041244" cy="304965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ctr" defTabSz="3239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25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en-US" sz="3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Decreased expression of cilia-related genes in the FCD group. (A) Decreased expression levels (in read count) of cilia-related genes in FCD group Total RNA has been extracted from brain tissues of FCD patients (n = 39) and control group (n).</a:t>
            </a:r>
          </a:p>
        </p:txBody>
      </p:sp>
      <p:sp>
        <p:nvSpPr>
          <p:cNvPr id="39" name="Title 8">
            <a:extLst>
              <a:ext uri="{FF2B5EF4-FFF2-40B4-BE49-F238E27FC236}">
                <a16:creationId xmlns:a16="http://schemas.microsoft.com/office/drawing/2014/main" id="{1B97146F-383C-31FF-E397-554C37E48FB4}"/>
              </a:ext>
            </a:extLst>
          </p:cNvPr>
          <p:cNvSpPr txBox="1">
            <a:spLocks/>
          </p:cNvSpPr>
          <p:nvPr/>
        </p:nvSpPr>
        <p:spPr>
          <a:xfrm>
            <a:off x="2940895" y="41022181"/>
            <a:ext cx="1771815" cy="373647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 cap="all" spc="7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spc="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SPONSORS</a:t>
            </a:r>
            <a:endParaRPr lang="en-US" sz="12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itle 8">
            <a:extLst>
              <a:ext uri="{FF2B5EF4-FFF2-40B4-BE49-F238E27FC236}">
                <a16:creationId xmlns:a16="http://schemas.microsoft.com/office/drawing/2014/main" id="{6D7BA49C-A958-D7F0-3C58-F4DE9C770BCB}"/>
              </a:ext>
            </a:extLst>
          </p:cNvPr>
          <p:cNvSpPr txBox="1">
            <a:spLocks/>
          </p:cNvSpPr>
          <p:nvPr/>
        </p:nvSpPr>
        <p:spPr>
          <a:xfrm>
            <a:off x="17158029" y="41020712"/>
            <a:ext cx="2139762" cy="37511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 cap="all" spc="7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spc="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</a:t>
            </a:r>
          </a:p>
        </p:txBody>
      </p:sp>
      <p:pic>
        <p:nvPicPr>
          <p:cNvPr id="43" name="Picture 42" descr="A blue line with a black background&#10;&#10;Description automatically generated">
            <a:extLst>
              <a:ext uri="{FF2B5EF4-FFF2-40B4-BE49-F238E27FC236}">
                <a16:creationId xmlns:a16="http://schemas.microsoft.com/office/drawing/2014/main" id="{5C2DB7BA-60BD-5387-DCF6-0698A79BC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2169" y="40150721"/>
            <a:ext cx="1599527" cy="2081797"/>
          </a:xfrm>
          <a:prstGeom prst="rect">
            <a:avLst/>
          </a:prstGeom>
        </p:spPr>
      </p:pic>
      <p:pic>
        <p:nvPicPr>
          <p:cNvPr id="44" name="Picture 43" descr="A blue and green text on a black background&#10;&#10;Description automatically generated">
            <a:extLst>
              <a:ext uri="{FF2B5EF4-FFF2-40B4-BE49-F238E27FC236}">
                <a16:creationId xmlns:a16="http://schemas.microsoft.com/office/drawing/2014/main" id="{12E54325-F0A9-AF68-AA41-BB1B43BDC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3737" y="40473739"/>
            <a:ext cx="5425930" cy="1589797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056C401-8844-D150-3C3A-7EAF8BC2E64F}"/>
              </a:ext>
            </a:extLst>
          </p:cNvPr>
          <p:cNvCxnSpPr>
            <a:cxnSpLocks/>
          </p:cNvCxnSpPr>
          <p:nvPr/>
        </p:nvCxnSpPr>
        <p:spPr>
          <a:xfrm>
            <a:off x="2257545" y="39680563"/>
            <a:ext cx="2788419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urple logo with text&#10;&#10;Description automatically generated">
            <a:extLst>
              <a:ext uri="{FF2B5EF4-FFF2-40B4-BE49-F238E27FC236}">
                <a16:creationId xmlns:a16="http://schemas.microsoft.com/office/drawing/2014/main" id="{CF221537-431E-C0BB-F452-63C6D3FEB7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867" y="40239127"/>
            <a:ext cx="1903700" cy="199339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0E41DDE-5AFF-C661-CF37-89432632D6D6}"/>
              </a:ext>
            </a:extLst>
          </p:cNvPr>
          <p:cNvGrpSpPr/>
          <p:nvPr/>
        </p:nvGrpSpPr>
        <p:grpSpPr>
          <a:xfrm>
            <a:off x="19868875" y="40633496"/>
            <a:ext cx="10158874" cy="1144715"/>
            <a:chOff x="19868875" y="40633496"/>
            <a:chExt cx="10158874" cy="1144715"/>
          </a:xfrm>
        </p:grpSpPr>
        <p:pic>
          <p:nvPicPr>
            <p:cNvPr id="45" name="Picture 44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58BE9C37-36C5-2791-CC6A-46E896109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68875" y="40993656"/>
              <a:ext cx="2105014" cy="424394"/>
            </a:xfrm>
            <a:prstGeom prst="rect">
              <a:avLst/>
            </a:prstGeom>
          </p:spPr>
        </p:pic>
        <p:pic>
          <p:nvPicPr>
            <p:cNvPr id="46" name="Picture 45" descr="A picture containing text, red&#10;&#10;Description automatically generated">
              <a:extLst>
                <a:ext uri="{FF2B5EF4-FFF2-40B4-BE49-F238E27FC236}">
                  <a16:creationId xmlns:a16="http://schemas.microsoft.com/office/drawing/2014/main" id="{964574DF-7CAB-C8E1-B7EF-9098DC767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27598" y="40722767"/>
              <a:ext cx="987967" cy="966173"/>
            </a:xfrm>
            <a:prstGeom prst="rect">
              <a:avLst/>
            </a:prstGeom>
          </p:spPr>
        </p:pic>
        <p:pic>
          <p:nvPicPr>
            <p:cNvPr id="47" name="Picture 46" descr="A picture containing text, sign, outdoor, clock&#10;&#10;Description automatically generated">
              <a:extLst>
                <a:ext uri="{FF2B5EF4-FFF2-40B4-BE49-F238E27FC236}">
                  <a16:creationId xmlns:a16="http://schemas.microsoft.com/office/drawing/2014/main" id="{C31F5B9D-FCD0-B567-1C2A-29640DE66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42863" y="40735042"/>
              <a:ext cx="1259938" cy="941622"/>
            </a:xfrm>
            <a:prstGeom prst="rect">
              <a:avLst/>
            </a:prstGeom>
          </p:spPr>
        </p:pic>
        <p:pic>
          <p:nvPicPr>
            <p:cNvPr id="48" name="Picture 47" descr="A blue text on a black background&#10;&#10;Description automatically generated">
              <a:extLst>
                <a:ext uri="{FF2B5EF4-FFF2-40B4-BE49-F238E27FC236}">
                  <a16:creationId xmlns:a16="http://schemas.microsoft.com/office/drawing/2014/main" id="{C7D66B4B-02F3-2C96-B8D6-CE5F45E68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7656511" y="40894234"/>
              <a:ext cx="2371238" cy="623238"/>
            </a:xfrm>
            <a:prstGeom prst="rect">
              <a:avLst/>
            </a:prstGeom>
          </p:spPr>
        </p:pic>
        <p:pic>
          <p:nvPicPr>
            <p:cNvPr id="3" name="Picture 2" descr="A black background with red balls&#10;&#10;Description automatically generated">
              <a:extLst>
                <a:ext uri="{FF2B5EF4-FFF2-40B4-BE49-F238E27FC236}">
                  <a16:creationId xmlns:a16="http://schemas.microsoft.com/office/drawing/2014/main" id="{5C6C3806-1C99-6896-46BD-24E09AF2D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94394" y="40633496"/>
              <a:ext cx="1619880" cy="11447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7374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474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Franklin Gothic Book</vt:lpstr>
      <vt:lpstr>Franklin Gothic Demi</vt:lpstr>
      <vt:lpstr>Office Theme</vt:lpstr>
      <vt:lpstr>UNDERGRADUATE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UNDERGRADUATE</dc:title>
  <dc:creator>Ricardo Janousek</dc:creator>
  <cp:lastModifiedBy>Ricardo Janousek</cp:lastModifiedBy>
  <cp:revision>12</cp:revision>
  <dcterms:created xsi:type="dcterms:W3CDTF">2024-03-19T17:18:37Z</dcterms:created>
  <dcterms:modified xsi:type="dcterms:W3CDTF">2024-03-27T14:36:59Z</dcterms:modified>
</cp:coreProperties>
</file>